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Crimson Pro"/>
      <p:bold r:id="rId15"/>
      <p:boldItalic r:id="rId16"/>
    </p:embeddedFont>
    <p:embeddedFont>
      <p:font typeface="Open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1" roundtripDataSignature="AMtx7mgapyXbU3RVpS4ULID0vOm5GZp13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rimsonPro-bold.fntdata"/><Relationship Id="rId14" Type="http://schemas.openxmlformats.org/officeDocument/2006/relationships/slide" Target="slides/slide10.xml"/><Relationship Id="rId17" Type="http://schemas.openxmlformats.org/officeDocument/2006/relationships/font" Target="fonts/OpenSans-regular.fntdata"/><Relationship Id="rId16" Type="http://schemas.openxmlformats.org/officeDocument/2006/relationships/font" Target="fonts/CrimsonPro-boldItalic.fntdata"/><Relationship Id="rId5" Type="http://schemas.openxmlformats.org/officeDocument/2006/relationships/slide" Target="slides/slide1.xml"/><Relationship Id="rId19" Type="http://schemas.openxmlformats.org/officeDocument/2006/relationships/font" Target="fonts/OpenSans-italic.fntdata"/><Relationship Id="rId6" Type="http://schemas.openxmlformats.org/officeDocument/2006/relationships/slide" Target="slides/slide2.xml"/><Relationship Id="rId18" Type="http://schemas.openxmlformats.org/officeDocument/2006/relationships/font" Target="fonts/Open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14.png"/><Relationship Id="rId6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10.png"/><Relationship Id="rId5" Type="http://schemas.openxmlformats.org/officeDocument/2006/relationships/image" Target="../media/image22.png"/><Relationship Id="rId6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/>
          <p:nvPr/>
        </p:nvSpPr>
        <p:spPr>
          <a:xfrm>
            <a:off x="793801" y="1244075"/>
            <a:ext cx="8224500" cy="29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6150"/>
              <a:buFont typeface="Crimson Pro"/>
              <a:buNone/>
            </a:pPr>
            <a:r>
              <a:rPr b="1" i="0" lang="en-US" sz="61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Efectos de los impuestos en la economía</a:t>
            </a:r>
            <a:endParaRPr b="0" i="0" sz="6150" u="none" cap="none" strike="noStrike"/>
          </a:p>
        </p:txBody>
      </p:sp>
      <p:sp>
        <p:nvSpPr>
          <p:cNvPr id="58" name="Google Shape;58;p1"/>
          <p:cNvSpPr/>
          <p:nvPr/>
        </p:nvSpPr>
        <p:spPr>
          <a:xfrm>
            <a:off x="793790" y="4518898"/>
            <a:ext cx="7556421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son un elemento fundamental en la economía de un país, ya que juegan un papel crucial en la recaudación de ingresos, la distribución de la riqueza y la implementación de políticas económicas. En esta presentación, exploraremos los diversos efectos que los impuestos pueden tener en la economía desde múltiples perspectivas.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0" name="Google Shape;20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0"/>
          <p:cNvSpPr/>
          <p:nvPr/>
        </p:nvSpPr>
        <p:spPr>
          <a:xfrm>
            <a:off x="6280190" y="752356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4450"/>
              <a:buFont typeface="Crimson Pro"/>
              <a:buNone/>
            </a:pPr>
            <a:r>
              <a:rPr b="1" i="0" lang="en-US" sz="44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Conclusiones y recomendaciones de política fiscal</a:t>
            </a:r>
            <a:endParaRPr b="0" i="0" sz="4450" u="none" cap="none" strike="noStrike"/>
          </a:p>
        </p:txBody>
      </p:sp>
      <p:sp>
        <p:nvSpPr>
          <p:cNvPr id="202" name="Google Shape;202;p10"/>
          <p:cNvSpPr/>
          <p:nvPr/>
        </p:nvSpPr>
        <p:spPr>
          <a:xfrm>
            <a:off x="6280190" y="347400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0"/>
          <p:cNvSpPr/>
          <p:nvPr/>
        </p:nvSpPr>
        <p:spPr>
          <a:xfrm>
            <a:off x="6471642" y="3559016"/>
            <a:ext cx="12727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650"/>
              <a:buFont typeface="Crimson Pro"/>
              <a:buNone/>
            </a:pPr>
            <a:r>
              <a:rPr b="1" i="0" lang="en-US" sz="26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1</a:t>
            </a:r>
            <a:endParaRPr b="0" i="0" sz="2650" u="none" cap="none" strike="noStrike"/>
          </a:p>
        </p:txBody>
      </p:sp>
      <p:sp>
        <p:nvSpPr>
          <p:cNvPr id="204" name="Google Shape;204;p10"/>
          <p:cNvSpPr/>
          <p:nvPr/>
        </p:nvSpPr>
        <p:spPr>
          <a:xfrm>
            <a:off x="7017306" y="347400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Equilibrio Necesario</a:t>
            </a:r>
            <a:endParaRPr b="0" i="0" sz="2200" u="none" cap="none" strike="noStrike"/>
          </a:p>
        </p:txBody>
      </p:sp>
      <p:sp>
        <p:nvSpPr>
          <p:cNvPr id="205" name="Google Shape;205;p10"/>
          <p:cNvSpPr/>
          <p:nvPr/>
        </p:nvSpPr>
        <p:spPr>
          <a:xfrm>
            <a:off x="7017306" y="3964424"/>
            <a:ext cx="2927747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tienen efectos complejos sobre la economía, por lo que se requiere un cuidadoso diseño de la política fiscal.</a:t>
            </a:r>
            <a:endParaRPr b="0" i="0" sz="1750" u="none" cap="none" strike="noStrike"/>
          </a:p>
        </p:txBody>
      </p:sp>
      <p:sp>
        <p:nvSpPr>
          <p:cNvPr id="206" name="Google Shape;206;p10"/>
          <p:cNvSpPr/>
          <p:nvPr/>
        </p:nvSpPr>
        <p:spPr>
          <a:xfrm>
            <a:off x="10171867" y="347400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0"/>
          <p:cNvSpPr/>
          <p:nvPr/>
        </p:nvSpPr>
        <p:spPr>
          <a:xfrm>
            <a:off x="10340221" y="3559016"/>
            <a:ext cx="173474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650"/>
              <a:buFont typeface="Crimson Pro"/>
              <a:buNone/>
            </a:pPr>
            <a:r>
              <a:rPr b="1" i="0" lang="en-US" sz="26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2</a:t>
            </a:r>
            <a:endParaRPr b="0" i="0" sz="2650" u="none" cap="none" strike="noStrike"/>
          </a:p>
        </p:txBody>
      </p:sp>
      <p:sp>
        <p:nvSpPr>
          <p:cNvPr id="208" name="Google Shape;208;p10"/>
          <p:cNvSpPr/>
          <p:nvPr/>
        </p:nvSpPr>
        <p:spPr>
          <a:xfrm>
            <a:off x="10908983" y="347400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Recomendaciones</a:t>
            </a:r>
            <a:endParaRPr b="0" i="0" sz="2200" u="none" cap="none" strike="noStrike"/>
          </a:p>
        </p:txBody>
      </p:sp>
      <p:sp>
        <p:nvSpPr>
          <p:cNvPr id="209" name="Google Shape;209;p10"/>
          <p:cNvSpPr/>
          <p:nvPr/>
        </p:nvSpPr>
        <p:spPr>
          <a:xfrm>
            <a:off x="10908983" y="3964424"/>
            <a:ext cx="2927747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Combinar impuestos directos e indirectos, mantener tasas moderadas y ofrecer incentivos a la inversión y la innovación.</a:t>
            </a:r>
            <a:endParaRPr b="0" i="0" sz="1750" u="none" cap="none" strike="noStrike"/>
          </a:p>
        </p:txBody>
      </p:sp>
      <p:sp>
        <p:nvSpPr>
          <p:cNvPr id="210" name="Google Shape;210;p10"/>
          <p:cNvSpPr/>
          <p:nvPr/>
        </p:nvSpPr>
        <p:spPr>
          <a:xfrm>
            <a:off x="6280190" y="626090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0"/>
          <p:cNvSpPr/>
          <p:nvPr/>
        </p:nvSpPr>
        <p:spPr>
          <a:xfrm>
            <a:off x="6452235" y="6345912"/>
            <a:ext cx="166211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650"/>
              <a:buFont typeface="Crimson Pro"/>
              <a:buNone/>
            </a:pPr>
            <a:r>
              <a:rPr b="1" i="0" lang="en-US" sz="26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3</a:t>
            </a:r>
            <a:endParaRPr b="0" i="0" sz="2650" u="none" cap="none" strike="noStrike"/>
          </a:p>
        </p:txBody>
      </p:sp>
      <p:sp>
        <p:nvSpPr>
          <p:cNvPr id="212" name="Google Shape;212;p10"/>
          <p:cNvSpPr/>
          <p:nvPr/>
        </p:nvSpPr>
        <p:spPr>
          <a:xfrm>
            <a:off x="7017306" y="626090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Visión a Largo Plazo</a:t>
            </a:r>
            <a:endParaRPr b="0" i="0" sz="2200" u="none" cap="none" strike="noStrike"/>
          </a:p>
        </p:txBody>
      </p:sp>
      <p:sp>
        <p:nvSpPr>
          <p:cNvPr id="213" name="Google Shape;213;p10"/>
          <p:cNvSpPr/>
          <p:nvPr/>
        </p:nvSpPr>
        <p:spPr>
          <a:xfrm>
            <a:off x="7017306" y="6751320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La política fiscal debe buscar el crecimiento económico sostenible y el bienestar de la sociedad a largo plazo.</a:t>
            </a:r>
            <a:endParaRPr b="0" i="0" sz="1750" u="none" cap="none" strike="noStrike"/>
          </a:p>
        </p:txBody>
      </p:sp>
      <p:sp>
        <p:nvSpPr>
          <p:cNvPr id="214" name="Google Shape;214;p10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FFFCFA"/>
          </a:solidFill>
          <a:ln cap="flat" cmpd="sng" w="9525">
            <a:solidFill>
              <a:srgbClr val="FFFC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"/>
          <p:cNvSpPr/>
          <p:nvPr/>
        </p:nvSpPr>
        <p:spPr>
          <a:xfrm>
            <a:off x="6280190" y="92535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4450"/>
              <a:buFont typeface="Crimson Pro"/>
              <a:buNone/>
            </a:pPr>
            <a:r>
              <a:rPr b="1" i="0" lang="en-US" sz="44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Definición de impuestos y su función en la economía</a:t>
            </a:r>
            <a:endParaRPr b="0" i="0" sz="4450" u="none" cap="none" strike="noStrike"/>
          </a:p>
        </p:txBody>
      </p:sp>
      <p:sp>
        <p:nvSpPr>
          <p:cNvPr id="66" name="Google Shape;66;p2"/>
          <p:cNvSpPr/>
          <p:nvPr/>
        </p:nvSpPr>
        <p:spPr>
          <a:xfrm>
            <a:off x="6280190" y="293822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6471642" y="3023235"/>
            <a:ext cx="12727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650"/>
              <a:buFont typeface="Crimson Pro"/>
              <a:buNone/>
            </a:pPr>
            <a:r>
              <a:rPr b="1" i="0" lang="en-US" sz="26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1</a:t>
            </a:r>
            <a:endParaRPr b="0" i="0" sz="2650" u="none" cap="none" strike="noStrike"/>
          </a:p>
        </p:txBody>
      </p:sp>
      <p:sp>
        <p:nvSpPr>
          <p:cNvPr id="68" name="Google Shape;68;p2"/>
          <p:cNvSpPr/>
          <p:nvPr/>
        </p:nvSpPr>
        <p:spPr>
          <a:xfrm>
            <a:off x="7017306" y="2938224"/>
            <a:ext cx="292179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Definición de Impuestos</a:t>
            </a:r>
            <a:endParaRPr b="0" i="0" sz="2200" u="none" cap="none" strike="noStrike"/>
          </a:p>
        </p:txBody>
      </p:sp>
      <p:sp>
        <p:nvSpPr>
          <p:cNvPr id="69" name="Google Shape;69;p2"/>
          <p:cNvSpPr/>
          <p:nvPr/>
        </p:nvSpPr>
        <p:spPr>
          <a:xfrm>
            <a:off x="7017306" y="3428643"/>
            <a:ext cx="2927747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son contribuciones obligatorias que los ciudadanos y empresas deben pagar al Estado para financiar el gasto público.</a:t>
            </a:r>
            <a:endParaRPr b="0" i="0" sz="1750" u="none" cap="none" strike="noStrike"/>
          </a:p>
        </p:txBody>
      </p:sp>
      <p:sp>
        <p:nvSpPr>
          <p:cNvPr id="70" name="Google Shape;70;p2"/>
          <p:cNvSpPr/>
          <p:nvPr/>
        </p:nvSpPr>
        <p:spPr>
          <a:xfrm>
            <a:off x="10171867" y="293822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10340221" y="3023235"/>
            <a:ext cx="173474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650"/>
              <a:buFont typeface="Crimson Pro"/>
              <a:buNone/>
            </a:pPr>
            <a:r>
              <a:rPr b="1" i="0" lang="en-US" sz="26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2</a:t>
            </a:r>
            <a:endParaRPr b="0" i="0" sz="2650" u="none" cap="none" strike="noStrike"/>
          </a:p>
        </p:txBody>
      </p:sp>
      <p:sp>
        <p:nvSpPr>
          <p:cNvPr id="72" name="Google Shape;72;p2"/>
          <p:cNvSpPr/>
          <p:nvPr/>
        </p:nvSpPr>
        <p:spPr>
          <a:xfrm>
            <a:off x="10908983" y="293822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Función Económica</a:t>
            </a:r>
            <a:endParaRPr b="0" i="0" sz="2200" u="none" cap="none" strike="noStrike"/>
          </a:p>
        </p:txBody>
      </p:sp>
      <p:sp>
        <p:nvSpPr>
          <p:cNvPr id="73" name="Google Shape;73;p2"/>
          <p:cNvSpPr/>
          <p:nvPr/>
        </p:nvSpPr>
        <p:spPr>
          <a:xfrm>
            <a:off x="10908983" y="3428643"/>
            <a:ext cx="2927747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permiten al gobierno recaudar ingresos, redistribuir la riqueza y aplicar políticas económicas y sociales.</a:t>
            </a:r>
            <a:endParaRPr b="0" i="0" sz="1750" u="none" cap="none" strike="noStrike"/>
          </a:p>
        </p:txBody>
      </p:sp>
      <p:sp>
        <p:nvSpPr>
          <p:cNvPr id="74" name="Google Shape;74;p2"/>
          <p:cNvSpPr/>
          <p:nvPr/>
        </p:nvSpPr>
        <p:spPr>
          <a:xfrm>
            <a:off x="6280190" y="608802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"/>
          <p:cNvSpPr/>
          <p:nvPr/>
        </p:nvSpPr>
        <p:spPr>
          <a:xfrm>
            <a:off x="6452235" y="6173033"/>
            <a:ext cx="166211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650"/>
              <a:buFont typeface="Crimson Pro"/>
              <a:buNone/>
            </a:pPr>
            <a:r>
              <a:rPr b="1" i="0" lang="en-US" sz="26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3</a:t>
            </a:r>
            <a:endParaRPr b="0" i="0" sz="2650" u="none" cap="none" strike="noStrike"/>
          </a:p>
        </p:txBody>
      </p:sp>
      <p:sp>
        <p:nvSpPr>
          <p:cNvPr id="76" name="Google Shape;76;p2"/>
          <p:cNvSpPr/>
          <p:nvPr/>
        </p:nvSpPr>
        <p:spPr>
          <a:xfrm>
            <a:off x="7017306" y="6088023"/>
            <a:ext cx="288607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Impacto en la Economía</a:t>
            </a:r>
            <a:endParaRPr b="0" i="0" sz="2200" u="none" cap="none" strike="noStrike"/>
          </a:p>
        </p:txBody>
      </p:sp>
      <p:sp>
        <p:nvSpPr>
          <p:cNvPr id="77" name="Google Shape;77;p2"/>
          <p:cNvSpPr/>
          <p:nvPr/>
        </p:nvSpPr>
        <p:spPr>
          <a:xfrm>
            <a:off x="7017306" y="6578441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afectan directamente a los ingresos, el consumo, la inversión y la producción de los agentes económicos.</a:t>
            </a:r>
            <a:endParaRPr b="0" i="0" sz="1750" u="none" cap="none" strike="noStrike"/>
          </a:p>
        </p:txBody>
      </p:sp>
      <p:sp>
        <p:nvSpPr>
          <p:cNvPr id="78" name="Google Shape;78;p2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FFFCFA"/>
          </a:solidFill>
          <a:ln cap="flat" cmpd="sng" w="9525">
            <a:solidFill>
              <a:srgbClr val="FFFC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"/>
          <p:cNvSpPr/>
          <p:nvPr/>
        </p:nvSpPr>
        <p:spPr>
          <a:xfrm>
            <a:off x="793790" y="2358509"/>
            <a:ext cx="8789789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4450"/>
              <a:buFont typeface="Crimson Pro"/>
              <a:buNone/>
            </a:pPr>
            <a:r>
              <a:rPr b="1" i="0" lang="en-US" sz="44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Tipos de impuestos y su clasificación</a:t>
            </a:r>
            <a:endParaRPr b="0" i="0" sz="4450" u="none" cap="none" strike="noStrike"/>
          </a:p>
        </p:txBody>
      </p:sp>
      <p:sp>
        <p:nvSpPr>
          <p:cNvPr id="85" name="Google Shape;85;p3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Impuestos Directos</a:t>
            </a:r>
            <a:endParaRPr b="0" i="0" sz="2200" u="none" cap="none" strike="noStrike"/>
          </a:p>
        </p:txBody>
      </p:sp>
      <p:sp>
        <p:nvSpPr>
          <p:cNvPr id="86" name="Google Shape;86;p3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Recaen directamente sobre la renta o la riqueza de las personas o empresas, como el impuesto sobre la renta o el impuesto de sociedades.</a:t>
            </a:r>
            <a:endParaRPr b="0" i="0" sz="1750" u="none" cap="none" strike="noStrike"/>
          </a:p>
        </p:txBody>
      </p:sp>
      <p:sp>
        <p:nvSpPr>
          <p:cNvPr id="87" name="Google Shape;87;p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Impuestos Indirectos</a:t>
            </a:r>
            <a:endParaRPr b="0" i="0" sz="2200" u="none" cap="none" strike="noStrike"/>
          </a:p>
        </p:txBody>
      </p:sp>
      <p:sp>
        <p:nvSpPr>
          <p:cNvPr id="88" name="Google Shape;88;p3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Gravan el consumo o la producción, como el IVA o los impuestos especiales sobre determinados bienes y servicios.</a:t>
            </a:r>
            <a:endParaRPr b="0" i="0" sz="1750" u="none" cap="none" strike="noStrike"/>
          </a:p>
        </p:txBody>
      </p:sp>
      <p:sp>
        <p:nvSpPr>
          <p:cNvPr id="89" name="Google Shape;89;p3"/>
          <p:cNvSpPr/>
          <p:nvPr/>
        </p:nvSpPr>
        <p:spPr>
          <a:xfrm>
            <a:off x="9872067" y="3634264"/>
            <a:ext cx="3978116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Impuestos Progresivos y Regresivos</a:t>
            </a:r>
            <a:endParaRPr b="0" i="0" sz="2200" u="none" cap="none" strike="noStrike"/>
          </a:p>
        </p:txBody>
      </p:sp>
      <p:sp>
        <p:nvSpPr>
          <p:cNvPr id="90" name="Google Shape;90;p3"/>
          <p:cNvSpPr/>
          <p:nvPr/>
        </p:nvSpPr>
        <p:spPr>
          <a:xfrm>
            <a:off x="9872067" y="4569738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progresivos aumentan con la base imponible, mientras que los regresivos disminuyen.</a:t>
            </a:r>
            <a:endParaRPr b="0" i="0" sz="1750" u="none" cap="none" strike="noStrike"/>
          </a:p>
        </p:txBody>
      </p:sp>
      <p:sp>
        <p:nvSpPr>
          <p:cNvPr id="91" name="Google Shape;91;p3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FFFCFA"/>
          </a:solidFill>
          <a:ln cap="flat" cmpd="sng" w="9525">
            <a:solidFill>
              <a:srgbClr val="FFFC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7" name="Google Shape;9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4"/>
          <p:cNvSpPr/>
          <p:nvPr/>
        </p:nvSpPr>
        <p:spPr>
          <a:xfrm>
            <a:off x="6264354" y="957024"/>
            <a:ext cx="7588091" cy="13894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4350"/>
              <a:buFont typeface="Crimson Pro"/>
              <a:buNone/>
            </a:pPr>
            <a:r>
              <a:rPr b="1" i="0" lang="en-US" sz="43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Incidencia de los impuestos en los consumidores y productores</a:t>
            </a:r>
            <a:endParaRPr b="0" i="0" sz="4350" u="none" cap="none" strike="noStrike"/>
          </a:p>
        </p:txBody>
      </p:sp>
      <p:sp>
        <p:nvSpPr>
          <p:cNvPr id="99" name="Google Shape;99;p4"/>
          <p:cNvSpPr/>
          <p:nvPr/>
        </p:nvSpPr>
        <p:spPr>
          <a:xfrm>
            <a:off x="6264354" y="2679859"/>
            <a:ext cx="3682960" cy="2718673"/>
          </a:xfrm>
          <a:prstGeom prst="roundRect">
            <a:avLst>
              <a:gd fmla="val 3434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/>
        </p:nvSpPr>
        <p:spPr>
          <a:xfrm>
            <a:off x="6494264" y="2909768"/>
            <a:ext cx="2778681" cy="3473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150"/>
              <a:buFont typeface="Crimson Pro"/>
              <a:buNone/>
            </a:pPr>
            <a:r>
              <a:rPr b="1" i="0" lang="en-US" sz="21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Consumidores</a:t>
            </a:r>
            <a:endParaRPr b="0" i="0" sz="2150" u="none" cap="none" strike="noStrike"/>
          </a:p>
        </p:txBody>
      </p:sp>
      <p:sp>
        <p:nvSpPr>
          <p:cNvPr id="101" name="Google Shape;101;p4"/>
          <p:cNvSpPr/>
          <p:nvPr/>
        </p:nvSpPr>
        <p:spPr>
          <a:xfrm>
            <a:off x="6494264" y="3390424"/>
            <a:ext cx="3223141" cy="1778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indirectos se trasladan a los precios, reduciendo el poder adquisitivo y el consumo de los ciudadanos.</a:t>
            </a:r>
            <a:endParaRPr b="0" i="0" sz="1750" u="none" cap="none" strike="noStrike"/>
          </a:p>
        </p:txBody>
      </p:sp>
      <p:sp>
        <p:nvSpPr>
          <p:cNvPr id="102" name="Google Shape;102;p4"/>
          <p:cNvSpPr/>
          <p:nvPr/>
        </p:nvSpPr>
        <p:spPr>
          <a:xfrm>
            <a:off x="10169604" y="2679859"/>
            <a:ext cx="3682960" cy="2718673"/>
          </a:xfrm>
          <a:prstGeom prst="roundRect">
            <a:avLst>
              <a:gd fmla="val 3434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"/>
          <p:cNvSpPr/>
          <p:nvPr/>
        </p:nvSpPr>
        <p:spPr>
          <a:xfrm>
            <a:off x="10399514" y="2909768"/>
            <a:ext cx="2778681" cy="3473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150"/>
              <a:buFont typeface="Crimson Pro"/>
              <a:buNone/>
            </a:pPr>
            <a:r>
              <a:rPr b="1" i="0" lang="en-US" sz="21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Productores</a:t>
            </a:r>
            <a:endParaRPr b="0" i="0" sz="2150" u="none" cap="none" strike="noStrike"/>
          </a:p>
        </p:txBody>
      </p:sp>
      <p:sp>
        <p:nvSpPr>
          <p:cNvPr id="104" name="Google Shape;104;p4"/>
          <p:cNvSpPr/>
          <p:nvPr/>
        </p:nvSpPr>
        <p:spPr>
          <a:xfrm>
            <a:off x="10399514" y="3390424"/>
            <a:ext cx="3223141" cy="1778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directos como el impuesto de sociedades reducen los beneficios empresariales, afectando a la oferta y la inversión.</a:t>
            </a:r>
            <a:endParaRPr b="0" i="0" sz="1750" u="none" cap="none" strike="noStrike"/>
          </a:p>
        </p:txBody>
      </p:sp>
      <p:sp>
        <p:nvSpPr>
          <p:cNvPr id="105" name="Google Shape;105;p4"/>
          <p:cNvSpPr/>
          <p:nvPr/>
        </p:nvSpPr>
        <p:spPr>
          <a:xfrm>
            <a:off x="6264354" y="5620822"/>
            <a:ext cx="7588091" cy="1651754"/>
          </a:xfrm>
          <a:prstGeom prst="roundRect">
            <a:avLst>
              <a:gd fmla="val 5653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"/>
          <p:cNvSpPr/>
          <p:nvPr/>
        </p:nvSpPr>
        <p:spPr>
          <a:xfrm>
            <a:off x="6494264" y="5850731"/>
            <a:ext cx="2778681" cy="3473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150"/>
              <a:buFont typeface="Crimson Pro"/>
              <a:buNone/>
            </a:pPr>
            <a:r>
              <a:rPr b="1" i="0" lang="en-US" sz="21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Equilibrio de Mercado</a:t>
            </a:r>
            <a:endParaRPr b="0" i="0" sz="2150" u="none" cap="none" strike="noStrike"/>
          </a:p>
        </p:txBody>
      </p:sp>
      <p:sp>
        <p:nvSpPr>
          <p:cNvPr id="107" name="Google Shape;107;p4"/>
          <p:cNvSpPr/>
          <p:nvPr/>
        </p:nvSpPr>
        <p:spPr>
          <a:xfrm>
            <a:off x="6494264" y="6331387"/>
            <a:ext cx="7128272" cy="711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alteran el equilibrio entre oferta y demanda, generando pérdidas de eficiencia económica.</a:t>
            </a:r>
            <a:endParaRPr b="0" i="0" sz="1750" u="none" cap="none" strike="noStrike"/>
          </a:p>
        </p:txBody>
      </p:sp>
      <p:sp>
        <p:nvSpPr>
          <p:cNvPr id="108" name="Google Shape;108;p4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FFFCFA"/>
          </a:solidFill>
          <a:ln cap="flat" cmpd="sng" w="9525">
            <a:solidFill>
              <a:srgbClr val="FFFC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4" name="Google Shape;11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5"/>
          <p:cNvSpPr/>
          <p:nvPr/>
        </p:nvSpPr>
        <p:spPr>
          <a:xfrm>
            <a:off x="6224587" y="758309"/>
            <a:ext cx="7667625" cy="1318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96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4150"/>
              <a:buFont typeface="Crimson Pro"/>
              <a:buNone/>
            </a:pPr>
            <a:r>
              <a:rPr b="1" i="0" lang="en-US" sz="41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Carga tributaria y su impacto en el poder adquisitivo</a:t>
            </a:r>
            <a:endParaRPr b="0" i="0" sz="4150" u="none" cap="none" strike="noStrike"/>
          </a:p>
        </p:txBody>
      </p:sp>
      <p:sp>
        <p:nvSpPr>
          <p:cNvPr id="116" name="Google Shape;116;p5"/>
          <p:cNvSpPr/>
          <p:nvPr/>
        </p:nvSpPr>
        <p:spPr>
          <a:xfrm>
            <a:off x="6529507" y="2392918"/>
            <a:ext cx="22860" cy="5078373"/>
          </a:xfrm>
          <a:prstGeom prst="roundRect">
            <a:avLst>
              <a:gd fmla="val 387511" name="adj"/>
            </a:avLst>
          </a:prstGeom>
          <a:solidFill>
            <a:srgbClr val="D1C8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5"/>
          <p:cNvSpPr/>
          <p:nvPr/>
        </p:nvSpPr>
        <p:spPr>
          <a:xfrm>
            <a:off x="6755309" y="2855833"/>
            <a:ext cx="738188" cy="22860"/>
          </a:xfrm>
          <a:prstGeom prst="roundRect">
            <a:avLst>
              <a:gd fmla="val 387511" name="adj"/>
            </a:avLst>
          </a:prstGeom>
          <a:solidFill>
            <a:srgbClr val="D1C8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6303705" y="2630091"/>
            <a:ext cx="474464" cy="474464"/>
          </a:xfrm>
          <a:prstGeom prst="roundRect">
            <a:avLst>
              <a:gd fmla="val 18671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"/>
          <p:cNvSpPr/>
          <p:nvPr/>
        </p:nvSpPr>
        <p:spPr>
          <a:xfrm>
            <a:off x="6481703" y="2709148"/>
            <a:ext cx="118348" cy="3163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450"/>
              <a:buFont typeface="Crimson Pro"/>
              <a:buNone/>
            </a:pPr>
            <a:r>
              <a:rPr b="1" i="0" lang="en-US" sz="24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1</a:t>
            </a:r>
            <a:endParaRPr b="0" i="0" sz="2450" u="none" cap="none" strike="noStrike"/>
          </a:p>
        </p:txBody>
      </p:sp>
      <p:sp>
        <p:nvSpPr>
          <p:cNvPr id="120" name="Google Shape;120;p5"/>
          <p:cNvSpPr/>
          <p:nvPr/>
        </p:nvSpPr>
        <p:spPr>
          <a:xfrm>
            <a:off x="7700963" y="2603778"/>
            <a:ext cx="2994660" cy="3294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050"/>
              <a:buFont typeface="Crimson Pro"/>
              <a:buNone/>
            </a:pPr>
            <a:r>
              <a:rPr b="1" i="0" lang="en-US" sz="20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Aumento de la Carga Fiscal</a:t>
            </a:r>
            <a:endParaRPr b="0" i="0" sz="2050" u="none" cap="none" strike="noStrike"/>
          </a:p>
        </p:txBody>
      </p:sp>
      <p:sp>
        <p:nvSpPr>
          <p:cNvPr id="121" name="Google Shape;121;p5"/>
          <p:cNvSpPr/>
          <p:nvPr/>
        </p:nvSpPr>
        <p:spPr>
          <a:xfrm>
            <a:off x="7700963" y="3059668"/>
            <a:ext cx="6191250" cy="674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650"/>
              <a:buFont typeface="Open Sans"/>
              <a:buNone/>
            </a:pPr>
            <a:r>
              <a:rPr b="0" i="0" lang="en-US" sz="16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Un incremento de los impuestos reduce el ingreso disponible de los consumidores, disminuyendo su capacidad de compra.</a:t>
            </a:r>
            <a:endParaRPr b="0" i="0" sz="1650" u="none" cap="none" strike="noStrike"/>
          </a:p>
        </p:txBody>
      </p:sp>
      <p:sp>
        <p:nvSpPr>
          <p:cNvPr id="122" name="Google Shape;122;p5"/>
          <p:cNvSpPr/>
          <p:nvPr/>
        </p:nvSpPr>
        <p:spPr>
          <a:xfrm>
            <a:off x="6755309" y="4618911"/>
            <a:ext cx="738188" cy="22860"/>
          </a:xfrm>
          <a:prstGeom prst="roundRect">
            <a:avLst>
              <a:gd fmla="val 387511" name="adj"/>
            </a:avLst>
          </a:prstGeom>
          <a:solidFill>
            <a:srgbClr val="D1C8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5"/>
          <p:cNvSpPr/>
          <p:nvPr/>
        </p:nvSpPr>
        <p:spPr>
          <a:xfrm>
            <a:off x="6303705" y="4393168"/>
            <a:ext cx="474464" cy="474464"/>
          </a:xfrm>
          <a:prstGeom prst="roundRect">
            <a:avLst>
              <a:gd fmla="val 18671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"/>
          <p:cNvSpPr/>
          <p:nvPr/>
        </p:nvSpPr>
        <p:spPr>
          <a:xfrm>
            <a:off x="6460272" y="4472226"/>
            <a:ext cx="161211" cy="3163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450"/>
              <a:buFont typeface="Crimson Pro"/>
              <a:buNone/>
            </a:pPr>
            <a:r>
              <a:rPr b="1" i="0" lang="en-US" sz="24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2</a:t>
            </a:r>
            <a:endParaRPr b="0" i="0" sz="2450" u="none" cap="none" strike="noStrike"/>
          </a:p>
        </p:txBody>
      </p:sp>
      <p:sp>
        <p:nvSpPr>
          <p:cNvPr id="125" name="Google Shape;125;p5"/>
          <p:cNvSpPr/>
          <p:nvPr/>
        </p:nvSpPr>
        <p:spPr>
          <a:xfrm>
            <a:off x="7700963" y="4366855"/>
            <a:ext cx="3207663" cy="3294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050"/>
              <a:buFont typeface="Crimson Pro"/>
              <a:buNone/>
            </a:pPr>
            <a:r>
              <a:rPr b="1" i="0" lang="en-US" sz="20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Pérdida de Poder Adquisitivo</a:t>
            </a:r>
            <a:endParaRPr b="0" i="0" sz="2050" u="none" cap="none" strike="noStrike"/>
          </a:p>
        </p:txBody>
      </p:sp>
      <p:sp>
        <p:nvSpPr>
          <p:cNvPr id="126" name="Google Shape;126;p5"/>
          <p:cNvSpPr/>
          <p:nvPr/>
        </p:nvSpPr>
        <p:spPr>
          <a:xfrm>
            <a:off x="7700963" y="4822746"/>
            <a:ext cx="6191250" cy="674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650"/>
              <a:buFont typeface="Open Sans"/>
              <a:buNone/>
            </a:pPr>
            <a:r>
              <a:rPr b="0" i="0" lang="en-US" sz="16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ciudadanos pueden verse obligados a reducir su consumo de bienes y servicios debido a la menor renta disponible.</a:t>
            </a:r>
            <a:endParaRPr b="0" i="0" sz="1650" u="none" cap="none" strike="noStrike"/>
          </a:p>
        </p:txBody>
      </p:sp>
      <p:sp>
        <p:nvSpPr>
          <p:cNvPr id="127" name="Google Shape;127;p5"/>
          <p:cNvSpPr/>
          <p:nvPr/>
        </p:nvSpPr>
        <p:spPr>
          <a:xfrm>
            <a:off x="6755309" y="6381988"/>
            <a:ext cx="738188" cy="22860"/>
          </a:xfrm>
          <a:prstGeom prst="roundRect">
            <a:avLst>
              <a:gd fmla="val 387511" name="adj"/>
            </a:avLst>
          </a:prstGeom>
          <a:solidFill>
            <a:srgbClr val="D1C8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"/>
          <p:cNvSpPr/>
          <p:nvPr/>
        </p:nvSpPr>
        <p:spPr>
          <a:xfrm>
            <a:off x="6303705" y="6156246"/>
            <a:ext cx="474464" cy="474464"/>
          </a:xfrm>
          <a:prstGeom prst="roundRect">
            <a:avLst>
              <a:gd fmla="val 18671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5"/>
          <p:cNvSpPr/>
          <p:nvPr/>
        </p:nvSpPr>
        <p:spPr>
          <a:xfrm>
            <a:off x="6463725" y="6235303"/>
            <a:ext cx="154424" cy="3163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450"/>
              <a:buFont typeface="Crimson Pro"/>
              <a:buNone/>
            </a:pPr>
            <a:r>
              <a:rPr b="1" i="0" lang="en-US" sz="24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3</a:t>
            </a:r>
            <a:endParaRPr b="0" i="0" sz="2450" u="none" cap="none" strike="noStrike"/>
          </a:p>
        </p:txBody>
      </p:sp>
      <p:sp>
        <p:nvSpPr>
          <p:cNvPr id="130" name="Google Shape;130;p5"/>
          <p:cNvSpPr/>
          <p:nvPr/>
        </p:nvSpPr>
        <p:spPr>
          <a:xfrm>
            <a:off x="7700963" y="6129933"/>
            <a:ext cx="2636401" cy="3294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050"/>
              <a:buFont typeface="Crimson Pro"/>
              <a:buNone/>
            </a:pPr>
            <a:r>
              <a:rPr b="1" i="0" lang="en-US" sz="20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Restricción del Gasto</a:t>
            </a:r>
            <a:endParaRPr b="0" i="0" sz="2050" u="none" cap="none" strike="noStrike"/>
          </a:p>
        </p:txBody>
      </p:sp>
      <p:sp>
        <p:nvSpPr>
          <p:cNvPr id="131" name="Google Shape;131;p5"/>
          <p:cNvSpPr/>
          <p:nvPr/>
        </p:nvSpPr>
        <p:spPr>
          <a:xfrm>
            <a:off x="7700963" y="6585823"/>
            <a:ext cx="6191250" cy="674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650"/>
              <a:buFont typeface="Open Sans"/>
              <a:buNone/>
            </a:pPr>
            <a:r>
              <a:rPr b="0" i="0" lang="en-US" sz="16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La menor demanda provoca un efecto negativo sobre la actividad económica y el bienestar de la población.</a:t>
            </a:r>
            <a:endParaRPr b="0" i="0" sz="1650" u="none" cap="none" strike="noStrike"/>
          </a:p>
        </p:txBody>
      </p:sp>
      <p:sp>
        <p:nvSpPr>
          <p:cNvPr id="132" name="Google Shape;132;p5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FFFCFA"/>
          </a:solidFill>
          <a:ln cap="flat" cmpd="sng" w="9525">
            <a:solidFill>
              <a:srgbClr val="FFFC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/>
          <p:nvPr/>
        </p:nvSpPr>
        <p:spPr>
          <a:xfrm>
            <a:off x="793790" y="2177058"/>
            <a:ext cx="1263908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4450"/>
              <a:buFont typeface="Crimson Pro"/>
              <a:buNone/>
            </a:pPr>
            <a:r>
              <a:rPr b="1" i="0" lang="en-US" sz="44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Efectos de los impuestos sobre la oferta y la demanda</a:t>
            </a:r>
            <a:endParaRPr b="0" i="0" sz="4450" u="none" cap="none" strike="noStrike"/>
          </a:p>
        </p:txBody>
      </p:sp>
      <p:sp>
        <p:nvSpPr>
          <p:cNvPr id="139" name="Google Shape;139;p6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Impacto en la Oferta</a:t>
            </a:r>
            <a:endParaRPr b="0" i="0" sz="2200" u="none" cap="none" strike="noStrike"/>
          </a:p>
        </p:txBody>
      </p:sp>
      <p:sp>
        <p:nvSpPr>
          <p:cNvPr id="140" name="Google Shape;140;p6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sobre la producción desplazan la curva de oferta hacia la izquierda, reduciendo la cantidad ofrecida a un determinado precio.</a:t>
            </a:r>
            <a:endParaRPr b="0" i="0" sz="1750" u="none" cap="none" strike="noStrike"/>
          </a:p>
        </p:txBody>
      </p:sp>
      <p:sp>
        <p:nvSpPr>
          <p:cNvPr id="141" name="Google Shape;141;p6"/>
          <p:cNvSpPr/>
          <p:nvPr/>
        </p:nvSpPr>
        <p:spPr>
          <a:xfrm>
            <a:off x="5332928" y="3452813"/>
            <a:ext cx="284261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Impacto en la Demanda</a:t>
            </a:r>
            <a:endParaRPr b="0" i="0" sz="2200" u="none" cap="none" strike="noStrike"/>
          </a:p>
        </p:txBody>
      </p:sp>
      <p:sp>
        <p:nvSpPr>
          <p:cNvPr id="142" name="Google Shape;142;p6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sobre el consumo desplazan la curva de demanda hacia la izquierda, disminuyendo la cantidad demandada a un cierto precio.</a:t>
            </a:r>
            <a:endParaRPr b="0" i="0" sz="1750" u="none" cap="none" strike="noStrike"/>
          </a:p>
        </p:txBody>
      </p:sp>
      <p:sp>
        <p:nvSpPr>
          <p:cNvPr id="143" name="Google Shape;143;p6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Nuevos Equilibrios</a:t>
            </a:r>
            <a:endParaRPr b="0" i="0" sz="2200" u="none" cap="none" strike="noStrike"/>
          </a:p>
        </p:txBody>
      </p:sp>
      <p:sp>
        <p:nvSpPr>
          <p:cNvPr id="144" name="Google Shape;144;p6"/>
          <p:cNvSpPr/>
          <p:nvPr/>
        </p:nvSpPr>
        <p:spPr>
          <a:xfrm>
            <a:off x="9872067" y="4033957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alteran el equilibrio de mercado, afectando a los precios y las cantidades de equilibrio.</a:t>
            </a:r>
            <a:endParaRPr b="0" i="0" sz="1750" u="none" cap="none" strike="noStrike"/>
          </a:p>
        </p:txBody>
      </p:sp>
      <p:sp>
        <p:nvSpPr>
          <p:cNvPr id="145" name="Google Shape;145;p6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FFFCFA"/>
          </a:solidFill>
          <a:ln cap="flat" cmpd="sng" w="9525">
            <a:solidFill>
              <a:srgbClr val="FFFC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1" name="Google Shape;15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7"/>
          <p:cNvSpPr/>
          <p:nvPr/>
        </p:nvSpPr>
        <p:spPr>
          <a:xfrm>
            <a:off x="6203871" y="860584"/>
            <a:ext cx="7709059" cy="12811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4000"/>
              <a:buFont typeface="Crimson Pro"/>
              <a:buNone/>
            </a:pPr>
            <a:r>
              <a:rPr b="1" i="0" lang="en-US" sz="40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Influencia de los impuestos en la inflación y el desempleo</a:t>
            </a:r>
            <a:endParaRPr b="0" i="0" sz="4000" u="none" cap="none" strike="noStrike"/>
          </a:p>
        </p:txBody>
      </p:sp>
      <p:pic>
        <p:nvPicPr>
          <p:cNvPr descr="preencoded.png" id="153" name="Google Shape;15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03871" y="2449116"/>
            <a:ext cx="1024890" cy="1639967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7"/>
          <p:cNvSpPr/>
          <p:nvPr/>
        </p:nvSpPr>
        <p:spPr>
          <a:xfrm>
            <a:off x="7536180" y="2654022"/>
            <a:ext cx="2562463" cy="320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000"/>
              <a:buFont typeface="Crimson Pro"/>
              <a:buNone/>
            </a:pPr>
            <a:r>
              <a:rPr b="1" i="0" lang="en-US" sz="20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Impuestos e Inflación</a:t>
            </a:r>
            <a:endParaRPr b="0" i="0" sz="2000" u="none" cap="none" strike="noStrike"/>
          </a:p>
        </p:txBody>
      </p:sp>
      <p:sp>
        <p:nvSpPr>
          <p:cNvPr id="155" name="Google Shape;155;p7"/>
          <p:cNvSpPr/>
          <p:nvPr/>
        </p:nvSpPr>
        <p:spPr>
          <a:xfrm>
            <a:off x="7536180" y="3097292"/>
            <a:ext cx="6376749" cy="656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indirectos, como el IVA, tienden a generar presiones inflacionistas al trasladarse a los precios finales.</a:t>
            </a:r>
            <a:endParaRPr b="0" i="0" sz="1600" u="none" cap="none" strike="noStrike"/>
          </a:p>
        </p:txBody>
      </p:sp>
      <p:pic>
        <p:nvPicPr>
          <p:cNvPr descr="preencoded.png" id="156" name="Google Shape;156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03871" y="4089083"/>
            <a:ext cx="1024890" cy="1639967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7"/>
          <p:cNvSpPr/>
          <p:nvPr/>
        </p:nvSpPr>
        <p:spPr>
          <a:xfrm>
            <a:off x="7536180" y="4293989"/>
            <a:ext cx="2566868" cy="320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000"/>
              <a:buFont typeface="Crimson Pro"/>
              <a:buNone/>
            </a:pPr>
            <a:r>
              <a:rPr b="1" i="0" lang="en-US" sz="20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Impuestos y Desempleo</a:t>
            </a:r>
            <a:endParaRPr b="0" i="0" sz="2000" u="none" cap="none" strike="noStrike"/>
          </a:p>
        </p:txBody>
      </p:sp>
      <p:sp>
        <p:nvSpPr>
          <p:cNvPr id="158" name="Google Shape;158;p7"/>
          <p:cNvSpPr/>
          <p:nvPr/>
        </p:nvSpPr>
        <p:spPr>
          <a:xfrm>
            <a:off x="7536180" y="4737259"/>
            <a:ext cx="6376749" cy="656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sobre la nómina y las cargas sociales empresariales pueden aumentar los costes laborales, reduciendo la contratación.</a:t>
            </a:r>
            <a:endParaRPr b="0" i="0" sz="1600" u="none" cap="none" strike="noStrike"/>
          </a:p>
        </p:txBody>
      </p:sp>
      <p:pic>
        <p:nvPicPr>
          <p:cNvPr descr="preencoded.png" id="159" name="Google Shape;159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03871" y="5729049"/>
            <a:ext cx="1024890" cy="1639967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7"/>
          <p:cNvSpPr/>
          <p:nvPr/>
        </p:nvSpPr>
        <p:spPr>
          <a:xfrm>
            <a:off x="7536180" y="5933956"/>
            <a:ext cx="2562463" cy="320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000"/>
              <a:buFont typeface="Crimson Pro"/>
              <a:buNone/>
            </a:pPr>
            <a:r>
              <a:rPr b="1" i="0" lang="en-US" sz="20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Política Fiscal y Macro</a:t>
            </a:r>
            <a:endParaRPr b="0" i="0" sz="2000" u="none" cap="none" strike="noStrike"/>
          </a:p>
        </p:txBody>
      </p:sp>
      <p:sp>
        <p:nvSpPr>
          <p:cNvPr id="161" name="Google Shape;161;p7"/>
          <p:cNvSpPr/>
          <p:nvPr/>
        </p:nvSpPr>
        <p:spPr>
          <a:xfrm>
            <a:off x="7536180" y="6377226"/>
            <a:ext cx="6376749" cy="656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responsables políticos deben equilibrar cuidadosamente los efectos de los impuestos sobre la estabilidad macroeconómica.</a:t>
            </a:r>
            <a:endParaRPr b="0" i="0" sz="1600" u="none" cap="none" strike="noStrike"/>
          </a:p>
        </p:txBody>
      </p:sp>
      <p:sp>
        <p:nvSpPr>
          <p:cNvPr id="162" name="Google Shape;162;p7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FFFCFA"/>
          </a:solidFill>
          <a:ln cap="flat" cmpd="sng" w="9525">
            <a:solidFill>
              <a:srgbClr val="FFFC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8" name="Google Shape;16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8"/>
          <p:cNvSpPr/>
          <p:nvPr/>
        </p:nvSpPr>
        <p:spPr>
          <a:xfrm>
            <a:off x="793790" y="893088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4450"/>
              <a:buFont typeface="Crimson Pro"/>
              <a:buNone/>
            </a:pPr>
            <a:r>
              <a:rPr b="1" i="0" lang="en-US" sz="44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Impuestos y su relación con el crecimiento económico</a:t>
            </a:r>
            <a:endParaRPr b="0" i="0" sz="4450" u="none" cap="none" strike="noStrike"/>
          </a:p>
        </p:txBody>
      </p:sp>
      <p:sp>
        <p:nvSpPr>
          <p:cNvPr id="170" name="Google Shape;170;p8"/>
          <p:cNvSpPr/>
          <p:nvPr/>
        </p:nvSpPr>
        <p:spPr>
          <a:xfrm>
            <a:off x="793790" y="2650808"/>
            <a:ext cx="3664863" cy="2773799"/>
          </a:xfrm>
          <a:prstGeom prst="roundRect">
            <a:avLst>
              <a:gd fmla="val 3435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8"/>
          <p:cNvSpPr/>
          <p:nvPr/>
        </p:nvSpPr>
        <p:spPr>
          <a:xfrm>
            <a:off x="1028224" y="288524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Efectos Contradictorios</a:t>
            </a:r>
            <a:endParaRPr b="0" i="0" sz="2200" u="none" cap="none" strike="noStrike"/>
          </a:p>
        </p:txBody>
      </p:sp>
      <p:sp>
        <p:nvSpPr>
          <p:cNvPr id="172" name="Google Shape;172;p8"/>
          <p:cNvSpPr/>
          <p:nvPr/>
        </p:nvSpPr>
        <p:spPr>
          <a:xfrm>
            <a:off x="1028224" y="3375660"/>
            <a:ext cx="319599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impuestos pueden estimular la recaudación y la redistribución, pero también pueden desincentizar la inversión y la innovación.</a:t>
            </a:r>
            <a:endParaRPr b="0" i="0" sz="1750" u="none" cap="none" strike="noStrike"/>
          </a:p>
        </p:txBody>
      </p:sp>
      <p:sp>
        <p:nvSpPr>
          <p:cNvPr id="173" name="Google Shape;173;p8"/>
          <p:cNvSpPr/>
          <p:nvPr/>
        </p:nvSpPr>
        <p:spPr>
          <a:xfrm>
            <a:off x="4685467" y="2650808"/>
            <a:ext cx="3664863" cy="2773799"/>
          </a:xfrm>
          <a:prstGeom prst="roundRect">
            <a:avLst>
              <a:gd fmla="val 3435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8"/>
          <p:cNvSpPr/>
          <p:nvPr/>
        </p:nvSpPr>
        <p:spPr>
          <a:xfrm>
            <a:off x="4919901" y="2885242"/>
            <a:ext cx="286773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Tasa Impositiva Óptima</a:t>
            </a:r>
            <a:endParaRPr b="0" i="0" sz="2200" u="none" cap="none" strike="noStrike"/>
          </a:p>
        </p:txBody>
      </p:sp>
      <p:sp>
        <p:nvSpPr>
          <p:cNvPr id="175" name="Google Shape;175;p8"/>
          <p:cNvSpPr/>
          <p:nvPr/>
        </p:nvSpPr>
        <p:spPr>
          <a:xfrm>
            <a:off x="4919901" y="3375660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Existe un nivel de impuestos que maximiza el crecimiento económico a largo plazo, conocido como tasa óptima.</a:t>
            </a:r>
            <a:endParaRPr b="0" i="0" sz="1750" u="none" cap="none" strike="noStrike"/>
          </a:p>
        </p:txBody>
      </p:sp>
      <p:sp>
        <p:nvSpPr>
          <p:cNvPr id="176" name="Google Shape;176;p8"/>
          <p:cNvSpPr/>
          <p:nvPr/>
        </p:nvSpPr>
        <p:spPr>
          <a:xfrm>
            <a:off x="793790" y="5651421"/>
            <a:ext cx="7556421" cy="1685092"/>
          </a:xfrm>
          <a:prstGeom prst="roundRect">
            <a:avLst>
              <a:gd fmla="val 5654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8"/>
          <p:cNvSpPr/>
          <p:nvPr/>
        </p:nvSpPr>
        <p:spPr>
          <a:xfrm>
            <a:off x="1028224" y="588585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200"/>
              <a:buFont typeface="Crimson Pro"/>
              <a:buNone/>
            </a:pPr>
            <a:r>
              <a:rPr b="1" i="0" lang="en-US" sz="2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Equilibrio Fiscal</a:t>
            </a:r>
            <a:endParaRPr b="0" i="0" sz="2200" u="none" cap="none" strike="noStrike"/>
          </a:p>
        </p:txBody>
      </p:sp>
      <p:sp>
        <p:nvSpPr>
          <p:cNvPr id="178" name="Google Shape;178;p8"/>
          <p:cNvSpPr/>
          <p:nvPr/>
        </p:nvSpPr>
        <p:spPr>
          <a:xfrm>
            <a:off x="1028224" y="6376273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Los responsables políticos deben buscar un equilibrio entre los objetivos de recaudación y los efectos sobre el crecimiento.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4" name="Google Shape;18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079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9"/>
          <p:cNvSpPr/>
          <p:nvPr/>
        </p:nvSpPr>
        <p:spPr>
          <a:xfrm>
            <a:off x="701993" y="551617"/>
            <a:ext cx="7740015" cy="1253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3900"/>
              <a:buFont typeface="Crimson Pro"/>
              <a:buNone/>
            </a:pPr>
            <a:r>
              <a:rPr b="1" i="0" lang="en-US" sz="39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Efectos de los impuestos en la inversión y la innovación</a:t>
            </a:r>
            <a:endParaRPr b="0" i="0" sz="3900" u="none" cap="none" strike="noStrike"/>
          </a:p>
        </p:txBody>
      </p:sp>
      <p:pic>
        <p:nvPicPr>
          <p:cNvPr descr="preencoded.png" id="186" name="Google Shape;186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1993" y="2106216"/>
            <a:ext cx="501372" cy="501372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9"/>
          <p:cNvSpPr/>
          <p:nvPr/>
        </p:nvSpPr>
        <p:spPr>
          <a:xfrm>
            <a:off x="701993" y="2808089"/>
            <a:ext cx="2507337" cy="313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950"/>
              <a:buFont typeface="Crimson Pro"/>
              <a:buNone/>
            </a:pPr>
            <a:r>
              <a:rPr b="1" i="0" lang="en-US" sz="19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Impuestos Directos</a:t>
            </a:r>
            <a:endParaRPr b="0" i="0" sz="1950" u="none" cap="none" strike="noStrike"/>
          </a:p>
        </p:txBody>
      </p:sp>
      <p:sp>
        <p:nvSpPr>
          <p:cNvPr id="188" name="Google Shape;188;p9"/>
          <p:cNvSpPr/>
          <p:nvPr/>
        </p:nvSpPr>
        <p:spPr>
          <a:xfrm>
            <a:off x="701993" y="3241715"/>
            <a:ext cx="7740015" cy="32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Reducen los beneficios empresariales y desincentivan la inversión.</a:t>
            </a:r>
            <a:endParaRPr b="0" i="0" sz="1550" u="none" cap="none" strike="noStrike"/>
          </a:p>
        </p:txBody>
      </p:sp>
      <p:pic>
        <p:nvPicPr>
          <p:cNvPr descr="preencoded.png" id="189" name="Google Shape;189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1993" y="4164449"/>
            <a:ext cx="501372" cy="501372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9"/>
          <p:cNvSpPr/>
          <p:nvPr/>
        </p:nvSpPr>
        <p:spPr>
          <a:xfrm>
            <a:off x="701993" y="4866323"/>
            <a:ext cx="2507337" cy="313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950"/>
              <a:buFont typeface="Crimson Pro"/>
              <a:buNone/>
            </a:pPr>
            <a:r>
              <a:rPr b="1" i="0" lang="en-US" sz="19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Impuestos Indirectos</a:t>
            </a:r>
            <a:endParaRPr b="0" i="0" sz="1950" u="none" cap="none" strike="noStrike"/>
          </a:p>
        </p:txBody>
      </p:sp>
      <p:sp>
        <p:nvSpPr>
          <p:cNvPr id="191" name="Google Shape;191;p9"/>
          <p:cNvSpPr/>
          <p:nvPr/>
        </p:nvSpPr>
        <p:spPr>
          <a:xfrm>
            <a:off x="701993" y="5299948"/>
            <a:ext cx="7740015" cy="32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Encarecen los costes de producción, limitando la capacidad de innovación.</a:t>
            </a:r>
            <a:endParaRPr b="0" i="0" sz="1550" u="none" cap="none" strike="noStrike"/>
          </a:p>
        </p:txBody>
      </p:sp>
      <p:pic>
        <p:nvPicPr>
          <p:cNvPr descr="preencoded.png" id="192" name="Google Shape;192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1993" y="6222683"/>
            <a:ext cx="501372" cy="501372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9"/>
          <p:cNvSpPr/>
          <p:nvPr/>
        </p:nvSpPr>
        <p:spPr>
          <a:xfrm>
            <a:off x="701993" y="6924556"/>
            <a:ext cx="2507337" cy="313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950"/>
              <a:buFont typeface="Crimson Pro"/>
              <a:buNone/>
            </a:pPr>
            <a:r>
              <a:rPr b="1" i="0" lang="en-US" sz="195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Incentivos Fiscales</a:t>
            </a:r>
            <a:endParaRPr b="0" i="0" sz="1950" u="none" cap="none" strike="noStrike"/>
          </a:p>
        </p:txBody>
      </p:sp>
      <p:sp>
        <p:nvSpPr>
          <p:cNvPr id="194" name="Google Shape;194;p9"/>
          <p:cNvSpPr/>
          <p:nvPr/>
        </p:nvSpPr>
        <p:spPr>
          <a:xfrm>
            <a:off x="701993" y="7358182"/>
            <a:ext cx="7740015" cy="32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Deducciones y créditos fiscales pueden estimular la inversión y la I+D.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2024-11-04T14:15:32Z</dcterms:created>
  <dc:creator>PptxGenJS</dc:creator>
</cp:coreProperties>
</file>